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5"/>
  </p:notesMasterIdLst>
  <p:handoutMasterIdLst>
    <p:handoutMasterId r:id="rId6"/>
  </p:handoutMasterIdLst>
  <p:sldIdLst>
    <p:sldId id="305" r:id="rId2"/>
    <p:sldId id="320" r:id="rId3"/>
    <p:sldId id="314" r:id="rId4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9FD"/>
    <a:srgbClr val="FFBD59"/>
    <a:srgbClr val="D3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90" autoAdjust="0"/>
    <p:restoredTop sz="89591" autoAdjust="0"/>
  </p:normalViewPr>
  <p:slideViewPr>
    <p:cSldViewPr snapToGrid="0">
      <p:cViewPr varScale="1">
        <p:scale>
          <a:sx n="102" d="100"/>
          <a:sy n="102" d="100"/>
        </p:scale>
        <p:origin x="115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4126CB1-007B-465E-91E9-F50579789F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47D8AD-99C2-4874-8B58-009172227B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3CF2A5B8-FA6C-47CE-9F44-31D5C0060A54}" type="datetimeFigureOut">
              <a:rPr lang="fr-FR" smtClean="0"/>
              <a:t>31/01/2023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30DCB-E90A-4CF6-A74E-945B93E74A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56564D-CE8F-4DA4-83C8-52FE0EC93C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6DD50D53-B0F8-4D96-B0BB-12136E80D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6791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3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76BB83A4-485A-41FC-AE00-1E9A6B0A7514}" type="datetimeFigureOut">
              <a:rPr lang="fr-FR" smtClean="0"/>
              <a:t>31/01/2023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80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2C86A329-8A6A-4E04-B1BA-E701A88F7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590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57275" y="1279525"/>
            <a:ext cx="4989513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algn="l"/>
            <a:endParaRPr lang="fr-FR" sz="1900" dirty="0">
              <a:solidFill>
                <a:srgbClr val="000000"/>
              </a:solidFill>
              <a:latin typeface="Quicksand"/>
            </a:endParaRPr>
          </a:p>
          <a:p>
            <a:r>
              <a:rPr lang="fr-FR" sz="1900" dirty="0">
                <a:solidFill>
                  <a:srgbClr val="404040"/>
                </a:solidFill>
                <a:latin typeface="Quicksand"/>
              </a:rPr>
              <a:t>Qu’avez-vous appris ? </a:t>
            </a:r>
          </a:p>
          <a:p>
            <a:r>
              <a:rPr lang="fr-FR" sz="1900" dirty="0">
                <a:solidFill>
                  <a:srgbClr val="404040"/>
                </a:solidFill>
                <a:latin typeface="Quicksand"/>
              </a:rPr>
              <a:t>Répondre aux questions</a:t>
            </a:r>
          </a:p>
          <a:p>
            <a:endParaRPr lang="fr-FR" sz="1900" dirty="0">
              <a:solidFill>
                <a:srgbClr val="404040"/>
              </a:solidFill>
              <a:latin typeface="Quicksand"/>
            </a:endParaRPr>
          </a:p>
          <a:p>
            <a:r>
              <a:rPr lang="fr-FR" sz="1900" dirty="0">
                <a:solidFill>
                  <a:srgbClr val="404040"/>
                </a:solidFill>
                <a:latin typeface="Quicksand"/>
              </a:rPr>
              <a:t>Donner la fiche résumé !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3540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57275" y="1279525"/>
            <a:ext cx="4989513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958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5532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57275" y="1279525"/>
            <a:ext cx="4989513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958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950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2D4-F972-47DB-84CC-694FE665A93C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61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B7A1-DC39-49EC-A8E4-D6500348B787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34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CA33-0AC2-4FDB-98C7-F61D3F4ECCF4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45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D021-F302-4735-A3FE-63BD254DEB72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70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450-5226-4F13-9E9A-5B459DA8A9D7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59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F632-7025-4EA2-8C3E-86C42C9ED2F3}" type="datetime1">
              <a:rPr lang="fr-FR" smtClean="0"/>
              <a:t>31/01/2023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2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9DCD-B830-4967-9602-06781548DD29}" type="datetime1">
              <a:rPr lang="fr-FR" smtClean="0"/>
              <a:t>31/01/2023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54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C45-CE95-4499-B78C-7E58ACF03B10}" type="datetime1">
              <a:rPr lang="fr-FR" smtClean="0"/>
              <a:t>31/01/2023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79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8B84-4F86-47E8-8515-ADD5356EB5E0}" type="datetime1">
              <a:rPr lang="fr-FR" smtClean="0"/>
              <a:t>31/01/2023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1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4F14-2B88-447A-8B54-D85944AA2A31}" type="datetime1">
              <a:rPr lang="fr-FR" smtClean="0"/>
              <a:t>31/01/2023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3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432B-70C4-420C-A267-B508942A25A1}" type="datetime1">
              <a:rPr lang="fr-FR" smtClean="0"/>
              <a:t>31/01/2023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11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FEB45-5A69-46EC-B1FC-A77DA1F0D471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Initiation smartphone - 2/5 Clavier/applications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24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e 69">
            <a:extLst>
              <a:ext uri="{FF2B5EF4-FFF2-40B4-BE49-F238E27FC236}">
                <a16:creationId xmlns:a16="http://schemas.microsoft.com/office/drawing/2014/main" id="{60303525-D30B-4360-A67F-75173E032303}"/>
              </a:ext>
            </a:extLst>
          </p:cNvPr>
          <p:cNvGrpSpPr/>
          <p:nvPr/>
        </p:nvGrpSpPr>
        <p:grpSpPr>
          <a:xfrm>
            <a:off x="904657" y="2681939"/>
            <a:ext cx="1930055" cy="673142"/>
            <a:chOff x="735496" y="254883"/>
            <a:chExt cx="3766930" cy="1282257"/>
          </a:xfrm>
        </p:grpSpPr>
        <p:pic>
          <p:nvPicPr>
            <p:cNvPr id="67" name="Image 66">
              <a:extLst>
                <a:ext uri="{FF2B5EF4-FFF2-40B4-BE49-F238E27FC236}">
                  <a16:creationId xmlns:a16="http://schemas.microsoft.com/office/drawing/2014/main" id="{C4C2695F-3379-45F3-B3BD-D7EB3596EF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2057" t="11953" r="5636" b="21843"/>
            <a:stretch/>
          </p:blipFill>
          <p:spPr>
            <a:xfrm rot="21267703">
              <a:off x="967099" y="498682"/>
              <a:ext cx="3300974" cy="794659"/>
            </a:xfrm>
            <a:prstGeom prst="rect">
              <a:avLst/>
            </a:prstGeom>
          </p:spPr>
        </p:pic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8E9EF0B-2DDF-4D1F-8E96-CC7EA429A85B}"/>
                </a:ext>
              </a:extLst>
            </p:cNvPr>
            <p:cNvSpPr/>
            <p:nvPr/>
          </p:nvSpPr>
          <p:spPr>
            <a:xfrm>
              <a:off x="936456" y="254883"/>
              <a:ext cx="3565970" cy="3577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B595F7C-82F5-4709-9704-C28D1DD74EC8}"/>
                </a:ext>
              </a:extLst>
            </p:cNvPr>
            <p:cNvSpPr/>
            <p:nvPr/>
          </p:nvSpPr>
          <p:spPr>
            <a:xfrm>
              <a:off x="735496" y="1051425"/>
              <a:ext cx="3670859" cy="4857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-282512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2600" dirty="0"/>
              <a:t>Synthèse</a:t>
            </a:r>
            <a:endParaRPr lang="fr-FR" sz="3250" dirty="0"/>
          </a:p>
        </p:txBody>
      </p:sp>
      <p:sp>
        <p:nvSpPr>
          <p:cNvPr id="103" name="Espace réservé de la date 102">
            <a:extLst>
              <a:ext uri="{FF2B5EF4-FFF2-40B4-BE49-F238E27FC236}">
                <a16:creationId xmlns:a16="http://schemas.microsoft.com/office/drawing/2014/main" id="{8E777122-3970-48EE-8997-353CA0A0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678D-3A77-4155-A66D-389551BAA623}" type="datetime1">
              <a:rPr lang="fr-FR" smtClean="0"/>
              <a:t>31/01/2023</a:t>
            </a:fld>
            <a:endParaRPr lang="fr-FR"/>
          </a:p>
        </p:txBody>
      </p:sp>
      <p:sp>
        <p:nvSpPr>
          <p:cNvPr id="104" name="Espace réservé du pied de page 103">
            <a:extLst>
              <a:ext uri="{FF2B5EF4-FFF2-40B4-BE49-F238E27FC236}">
                <a16:creationId xmlns:a16="http://schemas.microsoft.com/office/drawing/2014/main" id="{CCD06F0E-9A10-4237-A9B0-0660B4FD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105" name="Espace réservé du numéro de diapositive 104">
            <a:extLst>
              <a:ext uri="{FF2B5EF4-FFF2-40B4-BE49-F238E27FC236}">
                <a16:creationId xmlns:a16="http://schemas.microsoft.com/office/drawing/2014/main" id="{D721EB08-7855-4BFA-8A93-020A9820A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1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7" y="537429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5E22C02-31B7-4CEF-AB3F-C9B1E77C4DBC}"/>
              </a:ext>
            </a:extLst>
          </p:cNvPr>
          <p:cNvSpPr txBox="1"/>
          <p:nvPr/>
        </p:nvSpPr>
        <p:spPr>
          <a:xfrm>
            <a:off x="6478241" y="4573104"/>
            <a:ext cx="3264594" cy="2031325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💡 Pendant que vous écrivez, certains mots s'affichent au dessus du clavier. Il s'agit de l'</a:t>
            </a:r>
            <a:r>
              <a:rPr lang="fr-FR" sz="1400" b="1" dirty="0">
                <a:solidFill>
                  <a:srgbClr val="92D050"/>
                </a:solidFill>
              </a:rPr>
              <a:t>écriture intelligente</a:t>
            </a:r>
            <a:r>
              <a:rPr lang="fr-FR" sz="1400" dirty="0"/>
              <a:t>. Votre appareil tente de deviner les mots que vous êtes en train d'écrire pour vous faire gagner du temps. Quand le mot correspond à ce que vous écrivez, il vous suffit de cliquer dessus pour qu'il s'ajoute à votre texte.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F8F70CB-4222-4D59-9143-26A87C542DD2}"/>
              </a:ext>
            </a:extLst>
          </p:cNvPr>
          <p:cNvSpPr txBox="1"/>
          <p:nvPr/>
        </p:nvSpPr>
        <p:spPr>
          <a:xfrm>
            <a:off x="99567" y="5269511"/>
            <a:ext cx="3170111" cy="1169551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💡 Ces boutons me permettent d'accéder à un clavier secondaire : j'y trouverai d'autres signes de ponctuation ainsi que les chiffres. Passez à l'image suivante pour voir ce 2nd clavier.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0F77D0D-DE43-4DF5-9955-8752D8F938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5595" y="1934174"/>
            <a:ext cx="4181123" cy="2204356"/>
          </a:xfrm>
          <a:prstGeom prst="rect">
            <a:avLst/>
          </a:prstGeom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380FD580-705C-439E-A868-1FF0B08DAD2C}"/>
              </a:ext>
            </a:extLst>
          </p:cNvPr>
          <p:cNvSpPr/>
          <p:nvPr/>
        </p:nvSpPr>
        <p:spPr>
          <a:xfrm>
            <a:off x="3124483" y="3770608"/>
            <a:ext cx="380762" cy="34125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9E98EF3-D110-4E1A-B98A-A5CBCEDDA209}"/>
              </a:ext>
            </a:extLst>
          </p:cNvPr>
          <p:cNvCxnSpPr>
            <a:cxnSpLocks/>
            <a:endCxn id="11" idx="4"/>
          </p:cNvCxnSpPr>
          <p:nvPr/>
        </p:nvCxnSpPr>
        <p:spPr>
          <a:xfrm flipV="1">
            <a:off x="2954518" y="4111859"/>
            <a:ext cx="360346" cy="1130981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D44E22F3-7DF6-4038-A97E-A39EB31DABE0}"/>
              </a:ext>
            </a:extLst>
          </p:cNvPr>
          <p:cNvSpPr txBox="1"/>
          <p:nvPr/>
        </p:nvSpPr>
        <p:spPr>
          <a:xfrm>
            <a:off x="7595202" y="1976712"/>
            <a:ext cx="2125296" cy="2246769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Ce bouton me permet d'indiquer que j'ai fini d'écrire. Quand j'appuie dessus, le message sera donc écrit et le clavier disparaîtra. </a:t>
            </a:r>
            <a:br>
              <a:rPr lang="fr-FR" sz="1400" dirty="0"/>
            </a:br>
            <a:br>
              <a:rPr lang="fr-FR" sz="1400" dirty="0"/>
            </a:br>
            <a:r>
              <a:rPr lang="fr-FR" sz="1400" dirty="0"/>
              <a:t>On peut également cliquer hors du clavier pour obtenir le même effet.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2586A50-3323-4CB5-9F57-6AD0E6A00121}"/>
              </a:ext>
            </a:extLst>
          </p:cNvPr>
          <p:cNvSpPr/>
          <p:nvPr/>
        </p:nvSpPr>
        <p:spPr>
          <a:xfrm>
            <a:off x="6684006" y="2852812"/>
            <a:ext cx="380762" cy="34125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326A61B6-30C1-469B-ADA8-D21FC2743FCF}"/>
              </a:ext>
            </a:extLst>
          </p:cNvPr>
          <p:cNvCxnSpPr>
            <a:cxnSpLocks/>
            <a:stCxn id="13" idx="1"/>
            <a:endCxn id="14" idx="6"/>
          </p:cNvCxnSpPr>
          <p:nvPr/>
        </p:nvCxnSpPr>
        <p:spPr>
          <a:xfrm flipH="1" flipV="1">
            <a:off x="7064768" y="3023438"/>
            <a:ext cx="530434" cy="76659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3A141909-5057-4D2A-A0FD-77812C345066}"/>
              </a:ext>
            </a:extLst>
          </p:cNvPr>
          <p:cNvSpPr txBox="1"/>
          <p:nvPr/>
        </p:nvSpPr>
        <p:spPr>
          <a:xfrm>
            <a:off x="3588835" y="4570127"/>
            <a:ext cx="2268351" cy="738664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Cette touche permet de créer un espace blanc entre deux mots.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F7EAC46E-987A-42E8-BC4D-90118C471D1C}"/>
              </a:ext>
            </a:extLst>
          </p:cNvPr>
          <p:cNvSpPr/>
          <p:nvPr/>
        </p:nvSpPr>
        <p:spPr>
          <a:xfrm>
            <a:off x="3784909" y="3754913"/>
            <a:ext cx="2209353" cy="34125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94336A5F-1996-4FB4-B5DC-618E89721A2A}"/>
              </a:ext>
            </a:extLst>
          </p:cNvPr>
          <p:cNvCxnSpPr>
            <a:cxnSpLocks/>
            <a:stCxn id="22" idx="0"/>
            <a:endCxn id="23" idx="4"/>
          </p:cNvCxnSpPr>
          <p:nvPr/>
        </p:nvCxnSpPr>
        <p:spPr>
          <a:xfrm flipV="1">
            <a:off x="4723011" y="4096164"/>
            <a:ext cx="166575" cy="473963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810E9BA0-B905-4545-8B18-CEEDF3CDAE8A}"/>
              </a:ext>
            </a:extLst>
          </p:cNvPr>
          <p:cNvSpPr txBox="1"/>
          <p:nvPr/>
        </p:nvSpPr>
        <p:spPr>
          <a:xfrm>
            <a:off x="3981982" y="5515747"/>
            <a:ext cx="2268351" cy="523220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Cette touche permet d’accéder aux </a:t>
            </a:r>
            <a:r>
              <a:rPr lang="fr-FR" sz="1400" b="1" dirty="0">
                <a:solidFill>
                  <a:srgbClr val="92D050"/>
                </a:solidFill>
              </a:rPr>
              <a:t>smileys 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AF90EEC2-1917-4635-8C0A-7C5C8CD40A94}"/>
              </a:ext>
            </a:extLst>
          </p:cNvPr>
          <p:cNvSpPr/>
          <p:nvPr/>
        </p:nvSpPr>
        <p:spPr>
          <a:xfrm>
            <a:off x="5986873" y="3818428"/>
            <a:ext cx="380762" cy="34125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9B0DEECA-DB73-496A-ABC2-0409738680A4}"/>
              </a:ext>
            </a:extLst>
          </p:cNvPr>
          <p:cNvCxnSpPr>
            <a:cxnSpLocks/>
            <a:endCxn id="29" idx="4"/>
          </p:cNvCxnSpPr>
          <p:nvPr/>
        </p:nvCxnSpPr>
        <p:spPr>
          <a:xfrm flipV="1">
            <a:off x="6096641" y="4159679"/>
            <a:ext cx="80613" cy="1334919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53F8B5DC-7D72-4754-93B8-9554346037F1}"/>
              </a:ext>
            </a:extLst>
          </p:cNvPr>
          <p:cNvSpPr txBox="1"/>
          <p:nvPr/>
        </p:nvSpPr>
        <p:spPr>
          <a:xfrm>
            <a:off x="7595202" y="708056"/>
            <a:ext cx="2125296" cy="954107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Ce bouton permet d'effacer le texte qui vient d'être écrit, caractère par caractère.</a:t>
            </a:r>
          </a:p>
        </p:txBody>
      </p: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832317FD-8DAF-4174-AD64-EA007763E072}"/>
              </a:ext>
            </a:extLst>
          </p:cNvPr>
          <p:cNvCxnSpPr>
            <a:cxnSpLocks/>
            <a:endCxn id="45" idx="7"/>
          </p:cNvCxnSpPr>
          <p:nvPr/>
        </p:nvCxnSpPr>
        <p:spPr>
          <a:xfrm flipH="1">
            <a:off x="7034089" y="1662163"/>
            <a:ext cx="561113" cy="788195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e 44">
            <a:extLst>
              <a:ext uri="{FF2B5EF4-FFF2-40B4-BE49-F238E27FC236}">
                <a16:creationId xmlns:a16="http://schemas.microsoft.com/office/drawing/2014/main" id="{8EDAB8A6-51AC-47B3-BA66-3158787DEA81}"/>
              </a:ext>
            </a:extLst>
          </p:cNvPr>
          <p:cNvSpPr/>
          <p:nvPr/>
        </p:nvSpPr>
        <p:spPr>
          <a:xfrm>
            <a:off x="6709088" y="2400383"/>
            <a:ext cx="380762" cy="34125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5AABC332-0349-45CD-A1A0-ED66C35AD4C2}"/>
              </a:ext>
            </a:extLst>
          </p:cNvPr>
          <p:cNvSpPr txBox="1"/>
          <p:nvPr/>
        </p:nvSpPr>
        <p:spPr>
          <a:xfrm>
            <a:off x="106193" y="3299829"/>
            <a:ext cx="2714534" cy="1815882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💡 Par défaut, le clavier écrit la 1ère lettre en majuscule et les lettres suivantes en minuscule. </a:t>
            </a:r>
          </a:p>
          <a:p>
            <a:pPr algn="just"/>
            <a:r>
              <a:rPr lang="fr-FR" sz="1400" dirty="0"/>
              <a:t>Si je veux changer de format en cours d'écriture, j’appuie sur la flèche pour passer de minuscule à majuscule ou de majuscule à minuscule.</a:t>
            </a: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D49201BC-F8D3-4F2E-9D2F-0979519D269B}"/>
              </a:ext>
            </a:extLst>
          </p:cNvPr>
          <p:cNvSpPr/>
          <p:nvPr/>
        </p:nvSpPr>
        <p:spPr>
          <a:xfrm>
            <a:off x="3089416" y="3321352"/>
            <a:ext cx="380762" cy="34125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398D4D79-E3AA-4E35-A26B-27F0BA57F91B}"/>
              </a:ext>
            </a:extLst>
          </p:cNvPr>
          <p:cNvCxnSpPr>
            <a:cxnSpLocks/>
            <a:stCxn id="56" idx="3"/>
            <a:endCxn id="57" idx="3"/>
          </p:cNvCxnSpPr>
          <p:nvPr/>
        </p:nvCxnSpPr>
        <p:spPr>
          <a:xfrm flipV="1">
            <a:off x="2820727" y="3612628"/>
            <a:ext cx="324450" cy="595142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>
            <a:extLst>
              <a:ext uri="{FF2B5EF4-FFF2-40B4-BE49-F238E27FC236}">
                <a16:creationId xmlns:a16="http://schemas.microsoft.com/office/drawing/2014/main" id="{92B38D74-4992-4DEF-8B9D-3A11909459F5}"/>
              </a:ext>
            </a:extLst>
          </p:cNvPr>
          <p:cNvSpPr txBox="1"/>
          <p:nvPr/>
        </p:nvSpPr>
        <p:spPr>
          <a:xfrm>
            <a:off x="105510" y="1529097"/>
            <a:ext cx="2677262" cy="1600438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Pour écrire une lettre avec un accent ou une cédille, je dois maintenir mon doigt sur la lettre que je veux modifier, puis glisser vers le caractère souhaité : par exemple pour le lettre e :</a:t>
            </a:r>
          </a:p>
          <a:p>
            <a:endParaRPr lang="fr-FR" sz="1400" dirty="0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5AC3414A-5536-4026-8D28-316B4B8CF11A}"/>
              </a:ext>
            </a:extLst>
          </p:cNvPr>
          <p:cNvSpPr/>
          <p:nvPr/>
        </p:nvSpPr>
        <p:spPr>
          <a:xfrm>
            <a:off x="3854783" y="2414881"/>
            <a:ext cx="380762" cy="34125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A8242B5E-8F15-483D-88E6-6F05B1F909CD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2812157" y="2347058"/>
            <a:ext cx="1098387" cy="117798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>
            <a:extLst>
              <a:ext uri="{FF2B5EF4-FFF2-40B4-BE49-F238E27FC236}">
                <a16:creationId xmlns:a16="http://schemas.microsoft.com/office/drawing/2014/main" id="{E33A2AC7-EE3D-446D-A622-963F6FC78550}"/>
              </a:ext>
            </a:extLst>
          </p:cNvPr>
          <p:cNvSpPr txBox="1"/>
          <p:nvPr/>
        </p:nvSpPr>
        <p:spPr>
          <a:xfrm>
            <a:off x="99567" y="701784"/>
            <a:ext cx="3489268" cy="738664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Lorsqu'on clique sur une </a:t>
            </a:r>
            <a:r>
              <a:rPr lang="fr-FR" sz="1400" b="1" dirty="0">
                <a:solidFill>
                  <a:srgbClr val="92D050"/>
                </a:solidFill>
              </a:rPr>
              <a:t>zone de texte</a:t>
            </a:r>
            <a:r>
              <a:rPr lang="fr-FR" sz="1400" dirty="0"/>
              <a:t>, le </a:t>
            </a:r>
            <a:r>
              <a:rPr lang="fr-FR" sz="1400" b="1" dirty="0">
                <a:solidFill>
                  <a:srgbClr val="92D050"/>
                </a:solidFill>
              </a:rPr>
              <a:t>clavier</a:t>
            </a:r>
            <a:r>
              <a:rPr lang="fr-FR" sz="1400" dirty="0"/>
              <a:t> s'affiche en bas de l'écran. C’est lui qui permettra d'écrire avec l'appareil.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2EC85A6D-177B-4D17-895D-C472D51BA510}"/>
              </a:ext>
            </a:extLst>
          </p:cNvPr>
          <p:cNvSpPr txBox="1"/>
          <p:nvPr/>
        </p:nvSpPr>
        <p:spPr>
          <a:xfrm>
            <a:off x="3784909" y="695916"/>
            <a:ext cx="3489268" cy="954107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La majeure partie du clavier est occupée par les lettres et la ponctuation. On appuie sur chacun de ces caractères un à un pour écrire.</a:t>
            </a:r>
          </a:p>
        </p:txBody>
      </p:sp>
    </p:spTree>
    <p:extLst>
      <p:ext uri="{BB962C8B-B14F-4D97-AF65-F5344CB8AC3E}">
        <p14:creationId xmlns:p14="http://schemas.microsoft.com/office/powerpoint/2010/main" val="271704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 33">
            <a:extLst>
              <a:ext uri="{FF2B5EF4-FFF2-40B4-BE49-F238E27FC236}">
                <a16:creationId xmlns:a16="http://schemas.microsoft.com/office/drawing/2014/main" id="{813FFBAE-2E0A-4CD8-8C68-34863EB95E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9" b="35291"/>
          <a:stretch/>
        </p:blipFill>
        <p:spPr>
          <a:xfrm>
            <a:off x="6903665" y="2218025"/>
            <a:ext cx="2507456" cy="3331053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AB82B61-2CB5-46FA-99FC-996643B5E30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1" b="44209"/>
          <a:stretch/>
        </p:blipFill>
        <p:spPr>
          <a:xfrm>
            <a:off x="4238925" y="2228030"/>
            <a:ext cx="2318767" cy="263159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002" y="-346007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2600" dirty="0"/>
              <a:t>🔍 Zoom sur les </a:t>
            </a:r>
            <a:r>
              <a:rPr lang="fr-FR" sz="2600" b="1" dirty="0">
                <a:solidFill>
                  <a:srgbClr val="92D050"/>
                </a:solidFill>
              </a:rPr>
              <a:t>applications</a:t>
            </a:r>
            <a:endParaRPr lang="fr-FR" sz="3250" b="1" dirty="0">
              <a:solidFill>
                <a:srgbClr val="92D050"/>
              </a:solidFill>
            </a:endParaRPr>
          </a:p>
        </p:txBody>
      </p:sp>
      <p:sp>
        <p:nvSpPr>
          <p:cNvPr id="81" name="Espace réservé de la date 80">
            <a:extLst>
              <a:ext uri="{FF2B5EF4-FFF2-40B4-BE49-F238E27FC236}">
                <a16:creationId xmlns:a16="http://schemas.microsoft.com/office/drawing/2014/main" id="{6600EE3A-294A-42E8-B3BD-C4ECF72CB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BA58-00B0-44F3-92C2-D2A5BE38557C}" type="datetime1">
              <a:rPr lang="fr-FR" smtClean="0"/>
              <a:t>31/01/2023</a:t>
            </a:fld>
            <a:endParaRPr lang="fr-FR"/>
          </a:p>
        </p:txBody>
      </p:sp>
      <p:sp>
        <p:nvSpPr>
          <p:cNvPr id="82" name="Espace réservé du pied de page 81">
            <a:extLst>
              <a:ext uri="{FF2B5EF4-FFF2-40B4-BE49-F238E27FC236}">
                <a16:creationId xmlns:a16="http://schemas.microsoft.com/office/drawing/2014/main" id="{2BAB76B7-3598-4604-88C5-6E7C878C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83" name="Espace réservé du numéro de diapositive 82">
            <a:extLst>
              <a:ext uri="{FF2B5EF4-FFF2-40B4-BE49-F238E27FC236}">
                <a16:creationId xmlns:a16="http://schemas.microsoft.com/office/drawing/2014/main" id="{7FB553AA-77E1-474D-A0E8-90289AEC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2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734073" y="496859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718D6976-48F8-4584-9D7F-E099BE5652A0}"/>
              </a:ext>
            </a:extLst>
          </p:cNvPr>
          <p:cNvSpPr txBox="1"/>
          <p:nvPr/>
        </p:nvSpPr>
        <p:spPr>
          <a:xfrm>
            <a:off x="1672914" y="448569"/>
            <a:ext cx="6319030" cy="542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latin typeface="21"/>
              </a:rPr>
              <a:t>🧐 Comment télécharger et installer d’une application ?</a:t>
            </a:r>
          </a:p>
          <a:p>
            <a:pPr algn="ctr"/>
            <a:endParaRPr lang="fr-FR" sz="1463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683DD34-DD9A-4879-A4D8-4094F24B194B}"/>
              </a:ext>
            </a:extLst>
          </p:cNvPr>
          <p:cNvSpPr txBox="1"/>
          <p:nvPr/>
        </p:nvSpPr>
        <p:spPr>
          <a:xfrm>
            <a:off x="154590" y="4606265"/>
            <a:ext cx="1995373" cy="121796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solidFill>
                  <a:schemeClr val="bg1"/>
                </a:solidFill>
                <a:latin typeface="21"/>
              </a:rPr>
              <a:t>👉 Faire une recherche dans le « store »</a:t>
            </a:r>
          </a:p>
          <a:p>
            <a:pPr algn="ctr"/>
            <a:endParaRPr lang="fr-FR" sz="1463" dirty="0">
              <a:solidFill>
                <a:schemeClr val="bg1"/>
              </a:solidFill>
              <a:latin typeface="21"/>
            </a:endParaRPr>
          </a:p>
          <a:p>
            <a:pPr algn="ctr"/>
            <a:r>
              <a:rPr lang="fr-FR" sz="1463" dirty="0">
                <a:solidFill>
                  <a:schemeClr val="bg1"/>
                </a:solidFill>
                <a:latin typeface="21"/>
              </a:rPr>
              <a:t>👉 Choisir l’application qui nous intéresse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5066185-D44F-4D55-93A1-D3CA36A7867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-1" r="-79" b="55508"/>
          <a:stretch/>
        </p:blipFill>
        <p:spPr>
          <a:xfrm>
            <a:off x="264365" y="2079470"/>
            <a:ext cx="2507456" cy="2479192"/>
          </a:xfrm>
          <a:prstGeom prst="rect">
            <a:avLst/>
          </a:prstGeom>
        </p:spPr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34BDF450-C015-47AF-8FC6-AF56AEC899FE}"/>
              </a:ext>
            </a:extLst>
          </p:cNvPr>
          <p:cNvSpPr/>
          <p:nvPr/>
        </p:nvSpPr>
        <p:spPr>
          <a:xfrm>
            <a:off x="407623" y="2298089"/>
            <a:ext cx="2228850" cy="384432"/>
          </a:xfrm>
          <a:prstGeom prst="ellipse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A5DBD694-2BF2-417E-8241-043CFF989646}"/>
              </a:ext>
            </a:extLst>
          </p:cNvPr>
          <p:cNvCxnSpPr>
            <a:cxnSpLocks/>
          </p:cNvCxnSpPr>
          <p:nvPr/>
        </p:nvCxnSpPr>
        <p:spPr>
          <a:xfrm flipV="1">
            <a:off x="407624" y="2604613"/>
            <a:ext cx="175052" cy="2000000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>
            <a:extLst>
              <a:ext uri="{FF2B5EF4-FFF2-40B4-BE49-F238E27FC236}">
                <a16:creationId xmlns:a16="http://schemas.microsoft.com/office/drawing/2014/main" id="{F514BE6F-1D4C-42CB-ACD9-C072EEC38EB5}"/>
              </a:ext>
            </a:extLst>
          </p:cNvPr>
          <p:cNvSpPr txBox="1"/>
          <p:nvPr/>
        </p:nvSpPr>
        <p:spPr>
          <a:xfrm>
            <a:off x="3061396" y="3752524"/>
            <a:ext cx="1301833" cy="99283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latin typeface="21"/>
              </a:rPr>
              <a:t>👉 Note de l’application donnée par les utilisateurs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3A686DB1-5CD3-4230-AC2D-A474C27D8FC7}"/>
              </a:ext>
            </a:extLst>
          </p:cNvPr>
          <p:cNvSpPr txBox="1"/>
          <p:nvPr/>
        </p:nvSpPr>
        <p:spPr>
          <a:xfrm>
            <a:off x="3061396" y="4829560"/>
            <a:ext cx="1301833" cy="121796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latin typeface="21"/>
              </a:rPr>
              <a:t>👉 Âge minimum pour pouvoir utiliser l’application</a:t>
            </a:r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A2970BE6-AA33-4DC6-BDB9-4EE94F02CC30}"/>
              </a:ext>
            </a:extLst>
          </p:cNvPr>
          <p:cNvCxnSpPr>
            <a:cxnSpLocks/>
          </p:cNvCxnSpPr>
          <p:nvPr/>
        </p:nvCxnSpPr>
        <p:spPr>
          <a:xfrm flipV="1">
            <a:off x="2901359" y="2283761"/>
            <a:ext cx="9594" cy="3554457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>
            <a:extLst>
              <a:ext uri="{FF2B5EF4-FFF2-40B4-BE49-F238E27FC236}">
                <a16:creationId xmlns:a16="http://schemas.microsoft.com/office/drawing/2014/main" id="{BB4D4BE5-D992-44B8-A9AC-5F6BE1833A62}"/>
              </a:ext>
            </a:extLst>
          </p:cNvPr>
          <p:cNvSpPr/>
          <p:nvPr/>
        </p:nvSpPr>
        <p:spPr>
          <a:xfrm>
            <a:off x="3162921" y="2368742"/>
            <a:ext cx="1200309" cy="897581"/>
          </a:xfrm>
          <a:prstGeom prst="ellipse">
            <a:avLst/>
          </a:prstGeom>
          <a:solidFill>
            <a:srgbClr val="92D050"/>
          </a:soli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dirty="0">
                <a:solidFill>
                  <a:schemeClr val="bg1"/>
                </a:solidFill>
              </a:rPr>
              <a:t> 💡 Infos utiles</a:t>
            </a:r>
          </a:p>
        </p:txBody>
      </p: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6649118C-61B6-4569-BB85-AB50999CA978}"/>
              </a:ext>
            </a:extLst>
          </p:cNvPr>
          <p:cNvGrpSpPr/>
          <p:nvPr/>
        </p:nvGrpSpPr>
        <p:grpSpPr>
          <a:xfrm>
            <a:off x="4340792" y="2538220"/>
            <a:ext cx="5380394" cy="3543504"/>
            <a:chOff x="5217138" y="2353151"/>
            <a:chExt cx="6622023" cy="4361236"/>
          </a:xfrm>
        </p:grpSpPr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89F9474E-AB90-46C3-BD5B-1BC0A1D8A65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73009" y="4263887"/>
              <a:ext cx="109330" cy="1243378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FE3AB32E-6478-420A-A81E-66119D0CD87E}"/>
                </a:ext>
              </a:extLst>
            </p:cNvPr>
            <p:cNvSpPr/>
            <p:nvPr/>
          </p:nvSpPr>
          <p:spPr>
            <a:xfrm>
              <a:off x="5370128" y="3465355"/>
              <a:ext cx="639291" cy="473147"/>
            </a:xfrm>
            <a:prstGeom prst="ellipse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8DE716AD-17B4-4FE8-886F-D4A559E7315C}"/>
                </a:ext>
              </a:extLst>
            </p:cNvPr>
            <p:cNvCxnSpPr>
              <a:cxnSpLocks/>
              <a:endCxn id="50" idx="3"/>
            </p:cNvCxnSpPr>
            <p:nvPr/>
          </p:nvCxnSpPr>
          <p:spPr>
            <a:xfrm flipV="1">
              <a:off x="8208152" y="4102014"/>
              <a:ext cx="2096065" cy="1414956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2435304F-B685-40EE-81F7-02A63A5D2491}"/>
                </a:ext>
              </a:extLst>
            </p:cNvPr>
            <p:cNvSpPr/>
            <p:nvPr/>
          </p:nvSpPr>
          <p:spPr>
            <a:xfrm>
              <a:off x="5908588" y="2353151"/>
              <a:ext cx="2032462" cy="608722"/>
            </a:xfrm>
            <a:prstGeom prst="ellipse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6554A02D-11E5-45D2-A17C-5AD18542380C}"/>
                </a:ext>
              </a:extLst>
            </p:cNvPr>
            <p:cNvSpPr/>
            <p:nvPr/>
          </p:nvSpPr>
          <p:spPr>
            <a:xfrm>
              <a:off x="10307906" y="2657512"/>
              <a:ext cx="1340446" cy="473147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63" dirty="0">
                  <a:solidFill>
                    <a:schemeClr val="bg1"/>
                  </a:solidFill>
                </a:rPr>
                <a:t>Payante</a:t>
              </a:r>
            </a:p>
          </p:txBody>
        </p:sp>
        <p:cxnSp>
          <p:nvCxnSpPr>
            <p:cNvPr id="45" name="Connecteur droit avec flèche 44">
              <a:extLst>
                <a:ext uri="{FF2B5EF4-FFF2-40B4-BE49-F238E27FC236}">
                  <a16:creationId xmlns:a16="http://schemas.microsoft.com/office/drawing/2014/main" id="{2CB49304-717A-4E71-8766-9235D13E27A5}"/>
                </a:ext>
              </a:extLst>
            </p:cNvPr>
            <p:cNvCxnSpPr>
              <a:cxnSpLocks/>
              <a:stCxn id="50" idx="7"/>
              <a:endCxn id="44" idx="4"/>
            </p:cNvCxnSpPr>
            <p:nvPr/>
          </p:nvCxnSpPr>
          <p:spPr>
            <a:xfrm flipV="1">
              <a:off x="10756264" y="3130659"/>
              <a:ext cx="221865" cy="636790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292ACFAC-EEF8-4BFC-A521-8A2AD4952605}"/>
                </a:ext>
              </a:extLst>
            </p:cNvPr>
            <p:cNvSpPr/>
            <p:nvPr/>
          </p:nvSpPr>
          <p:spPr>
            <a:xfrm>
              <a:off x="10210595" y="3698158"/>
              <a:ext cx="639291" cy="473147"/>
            </a:xfrm>
            <a:prstGeom prst="ellipse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cxnSp>
          <p:nvCxnSpPr>
            <p:cNvPr id="52" name="Connecteur droit avec flèche 51">
              <a:extLst>
                <a:ext uri="{FF2B5EF4-FFF2-40B4-BE49-F238E27FC236}">
                  <a16:creationId xmlns:a16="http://schemas.microsoft.com/office/drawing/2014/main" id="{0D4DCC2C-6A98-4A29-98BE-3FD72BF397F9}"/>
                </a:ext>
              </a:extLst>
            </p:cNvPr>
            <p:cNvCxnSpPr>
              <a:cxnSpLocks/>
              <a:endCxn id="36" idx="2"/>
            </p:cNvCxnSpPr>
            <p:nvPr/>
          </p:nvCxnSpPr>
          <p:spPr>
            <a:xfrm flipV="1">
              <a:off x="5217138" y="3701929"/>
              <a:ext cx="152990" cy="277036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208EF645-A63A-42F5-9C79-788AB51B0533}"/>
                </a:ext>
              </a:extLst>
            </p:cNvPr>
            <p:cNvSpPr/>
            <p:nvPr/>
          </p:nvSpPr>
          <p:spPr>
            <a:xfrm>
              <a:off x="7285001" y="3461585"/>
              <a:ext cx="639291" cy="473147"/>
            </a:xfrm>
            <a:prstGeom prst="ellipse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cxnSp>
          <p:nvCxnSpPr>
            <p:cNvPr id="56" name="Connecteur droit avec flèche 55">
              <a:extLst>
                <a:ext uri="{FF2B5EF4-FFF2-40B4-BE49-F238E27FC236}">
                  <a16:creationId xmlns:a16="http://schemas.microsoft.com/office/drawing/2014/main" id="{32FA581B-00C6-4EC4-A494-1C11639D5154}"/>
                </a:ext>
              </a:extLst>
            </p:cNvPr>
            <p:cNvCxnSpPr>
              <a:cxnSpLocks/>
              <a:endCxn id="55" idx="3"/>
            </p:cNvCxnSpPr>
            <p:nvPr/>
          </p:nvCxnSpPr>
          <p:spPr>
            <a:xfrm flipV="1">
              <a:off x="5390018" y="3865441"/>
              <a:ext cx="1988605" cy="1560898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CA2E8EA1-EF7F-4937-B962-9B3620818AFA}"/>
                </a:ext>
              </a:extLst>
            </p:cNvPr>
            <p:cNvSpPr txBox="1"/>
            <p:nvPr/>
          </p:nvSpPr>
          <p:spPr>
            <a:xfrm>
              <a:off x="5726356" y="5492435"/>
              <a:ext cx="2570922" cy="122195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63" dirty="0">
                  <a:solidFill>
                    <a:schemeClr val="bg1"/>
                  </a:solidFill>
                  <a:latin typeface="21"/>
                </a:rPr>
                <a:t>👉 Cliquer sur installer, le smartphone fait le reste du travail tout seul !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4209356-5486-48D3-8D48-2C4F3AC30C89}"/>
                </a:ext>
              </a:extLst>
            </p:cNvPr>
            <p:cNvSpPr txBox="1"/>
            <p:nvPr/>
          </p:nvSpPr>
          <p:spPr>
            <a:xfrm>
              <a:off x="9268239" y="5774637"/>
              <a:ext cx="2570922" cy="66779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63" dirty="0">
                  <a:solidFill>
                    <a:schemeClr val="bg1"/>
                  </a:solidFill>
                  <a:latin typeface="21"/>
                </a:rPr>
                <a:t>💡 Elle apparaît sur votre bureau !</a:t>
              </a:r>
            </a:p>
          </p:txBody>
        </p:sp>
      </p:grpSp>
      <p:sp>
        <p:nvSpPr>
          <p:cNvPr id="77" name="Ellipse 76">
            <a:extLst>
              <a:ext uri="{FF2B5EF4-FFF2-40B4-BE49-F238E27FC236}">
                <a16:creationId xmlns:a16="http://schemas.microsoft.com/office/drawing/2014/main" id="{BCD87F9A-CE17-415F-9344-82B86F606DF1}"/>
              </a:ext>
            </a:extLst>
          </p:cNvPr>
          <p:cNvSpPr/>
          <p:nvPr/>
        </p:nvSpPr>
        <p:spPr>
          <a:xfrm>
            <a:off x="6998577" y="2658601"/>
            <a:ext cx="519424" cy="384432"/>
          </a:xfrm>
          <a:prstGeom prst="ellipse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02132BB5-7BE1-4C10-A8CE-F874E8AC6CDB}"/>
              </a:ext>
            </a:extLst>
          </p:cNvPr>
          <p:cNvSpPr txBox="1"/>
          <p:nvPr/>
        </p:nvSpPr>
        <p:spPr>
          <a:xfrm>
            <a:off x="7263240" y="1786215"/>
            <a:ext cx="1789007" cy="54258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latin typeface="21"/>
              </a:rPr>
              <a:t>👉 Icône de l’application</a:t>
            </a:r>
          </a:p>
        </p:txBody>
      </p:sp>
      <p:cxnSp>
        <p:nvCxnSpPr>
          <p:cNvPr id="79" name="Connecteur droit avec flèche 78">
            <a:extLst>
              <a:ext uri="{FF2B5EF4-FFF2-40B4-BE49-F238E27FC236}">
                <a16:creationId xmlns:a16="http://schemas.microsoft.com/office/drawing/2014/main" id="{06A0FB20-19CA-4542-BC46-63474BDB3B4F}"/>
              </a:ext>
            </a:extLst>
          </p:cNvPr>
          <p:cNvCxnSpPr>
            <a:cxnSpLocks/>
          </p:cNvCxnSpPr>
          <p:nvPr/>
        </p:nvCxnSpPr>
        <p:spPr>
          <a:xfrm flipV="1">
            <a:off x="7438292" y="2330467"/>
            <a:ext cx="230103" cy="37747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A7421140-CC67-FD26-6D08-835965F2B79A}"/>
              </a:ext>
            </a:extLst>
          </p:cNvPr>
          <p:cNvGrpSpPr/>
          <p:nvPr/>
        </p:nvGrpSpPr>
        <p:grpSpPr>
          <a:xfrm>
            <a:off x="2465547" y="937390"/>
            <a:ext cx="2107269" cy="635458"/>
            <a:chOff x="2440736" y="3682622"/>
            <a:chExt cx="3252422" cy="1174899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15DD4A78-1231-986C-2A2E-D03ACC4C7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40736" y="3682622"/>
              <a:ext cx="1093426" cy="1174899"/>
            </a:xfrm>
            <a:prstGeom prst="rect">
              <a:avLst/>
            </a:prstGeom>
          </p:spPr>
        </p:pic>
        <p:sp>
          <p:nvSpPr>
            <p:cNvPr id="6" name="Rectangle : coins arrondis 5">
              <a:extLst>
                <a:ext uri="{FF2B5EF4-FFF2-40B4-BE49-F238E27FC236}">
                  <a16:creationId xmlns:a16="http://schemas.microsoft.com/office/drawing/2014/main" id="{50DB876F-F46D-EA08-36C5-1DF59EDAB4E2}"/>
                </a:ext>
              </a:extLst>
            </p:cNvPr>
            <p:cNvSpPr/>
            <p:nvPr/>
          </p:nvSpPr>
          <p:spPr>
            <a:xfrm>
              <a:off x="3609732" y="3822977"/>
              <a:ext cx="2083426" cy="925239"/>
            </a:xfrm>
            <a:prstGeom prst="roundRect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dirty="0">
                  <a:solidFill>
                    <a:schemeClr val="tx1"/>
                  </a:solidFill>
                </a:rPr>
                <a:t>Système : Android</a:t>
              </a:r>
            </a:p>
            <a:p>
              <a:pPr algn="ctr"/>
              <a:r>
                <a:rPr lang="fr-FR" sz="1138" dirty="0">
                  <a:solidFill>
                    <a:schemeClr val="tx1"/>
                  </a:solidFill>
                </a:rPr>
                <a:t>Entreprise : Google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D5DC10A0-D174-FD07-136E-30844C473880}"/>
              </a:ext>
            </a:extLst>
          </p:cNvPr>
          <p:cNvGrpSpPr/>
          <p:nvPr/>
        </p:nvGrpSpPr>
        <p:grpSpPr>
          <a:xfrm>
            <a:off x="5277327" y="986591"/>
            <a:ext cx="2064367" cy="635458"/>
            <a:chOff x="6493910" y="3700384"/>
            <a:chExt cx="3257351" cy="1122749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F7BC7529-E224-EBA1-E399-5CF16EDEB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93910" y="3700384"/>
              <a:ext cx="1114169" cy="1122749"/>
            </a:xfrm>
            <a:prstGeom prst="rect">
              <a:avLst/>
            </a:prstGeom>
          </p:spPr>
        </p:pic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36EE752F-351C-7A81-0F12-D99ADD439E48}"/>
                </a:ext>
              </a:extLst>
            </p:cNvPr>
            <p:cNvSpPr/>
            <p:nvPr/>
          </p:nvSpPr>
          <p:spPr>
            <a:xfrm>
              <a:off x="7741856" y="3793083"/>
              <a:ext cx="2009405" cy="925238"/>
            </a:xfrm>
            <a:prstGeom prst="roundRect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dirty="0">
                  <a:solidFill>
                    <a:schemeClr val="tx1"/>
                  </a:solidFill>
                </a:rPr>
                <a:t>Système : IOS</a:t>
              </a:r>
            </a:p>
            <a:p>
              <a:pPr algn="ctr"/>
              <a:r>
                <a:rPr lang="fr-FR" sz="1138" dirty="0">
                  <a:solidFill>
                    <a:schemeClr val="tx1"/>
                  </a:solidFill>
                </a:rPr>
                <a:t>Entreprise : Apple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8E285CA6-C862-7624-734B-2697638DCD7E}"/>
              </a:ext>
            </a:extLst>
          </p:cNvPr>
          <p:cNvSpPr txBox="1"/>
          <p:nvPr/>
        </p:nvSpPr>
        <p:spPr>
          <a:xfrm>
            <a:off x="2771821" y="672042"/>
            <a:ext cx="3721232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latin typeface="21"/>
              </a:rPr>
              <a:t>Ouvrez le </a:t>
            </a:r>
            <a:r>
              <a:rPr lang="fr-FR" sz="1463" dirty="0" err="1">
                <a:latin typeface="21"/>
              </a:rPr>
              <a:t>play</a:t>
            </a:r>
            <a:r>
              <a:rPr lang="fr-FR" sz="1463" dirty="0">
                <a:latin typeface="21"/>
              </a:rPr>
              <a:t> store ou l’app store</a:t>
            </a:r>
            <a:endParaRPr lang="fr-FR" sz="1463" dirty="0"/>
          </a:p>
        </p:txBody>
      </p:sp>
    </p:spTree>
    <p:extLst>
      <p:ext uri="{BB962C8B-B14F-4D97-AF65-F5344CB8AC3E}">
        <p14:creationId xmlns:p14="http://schemas.microsoft.com/office/powerpoint/2010/main" val="126501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-227097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2000" dirty="0"/>
              <a:t>🔍 Zoom sur les </a:t>
            </a:r>
            <a:r>
              <a:rPr lang="fr-FR" sz="2000" b="1" dirty="0">
                <a:solidFill>
                  <a:srgbClr val="92D050"/>
                </a:solidFill>
              </a:rPr>
              <a:t>applications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741553B-3051-48E1-A128-371FC335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A6FF5-2917-488B-93D7-AA67B8E3353F}" type="datetime1">
              <a:rPr lang="fr-FR" smtClean="0"/>
              <a:t>31/01/2023</a:t>
            </a:fld>
            <a:endParaRPr lang="fr-FR"/>
          </a:p>
        </p:txBody>
      </p: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F86A81CD-F1A4-4867-9C06-F48B3A35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smartphone - 2/5 Clavier/applications</a:t>
            </a:r>
          </a:p>
        </p:txBody>
      </p:sp>
      <p:sp>
        <p:nvSpPr>
          <p:cNvPr id="20" name="Espace réservé du numéro de diapositive 19">
            <a:extLst>
              <a:ext uri="{FF2B5EF4-FFF2-40B4-BE49-F238E27FC236}">
                <a16:creationId xmlns:a16="http://schemas.microsoft.com/office/drawing/2014/main" id="{B0342A5C-EACA-49C3-A10B-CA2B4853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3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775472" y="581701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6">
            <a:extLst>
              <a:ext uri="{FF2B5EF4-FFF2-40B4-BE49-F238E27FC236}">
                <a16:creationId xmlns:a16="http://schemas.microsoft.com/office/drawing/2014/main" id="{C225F72D-F49D-4BC7-B92E-E6F30E05BDB8}"/>
              </a:ext>
            </a:extLst>
          </p:cNvPr>
          <p:cNvGrpSpPr/>
          <p:nvPr/>
        </p:nvGrpSpPr>
        <p:grpSpPr>
          <a:xfrm>
            <a:off x="398624" y="847566"/>
            <a:ext cx="5168348" cy="2415613"/>
            <a:chOff x="2915478" y="2156791"/>
            <a:chExt cx="6361044" cy="2973062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718D6976-48F8-4584-9D7F-E099BE5652A0}"/>
                </a:ext>
              </a:extLst>
            </p:cNvPr>
            <p:cNvSpPr txBox="1"/>
            <p:nvPr/>
          </p:nvSpPr>
          <p:spPr>
            <a:xfrm>
              <a:off x="2915478" y="2168466"/>
              <a:ext cx="6361044" cy="667796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fr-FR" sz="1463" b="1" dirty="0">
                  <a:solidFill>
                    <a:schemeClr val="bg1"/>
                  </a:solidFill>
                  <a:latin typeface="21"/>
                </a:rPr>
                <a:t>Déplacer une application sur le bureau</a:t>
              </a:r>
            </a:p>
            <a:p>
              <a:pPr algn="ctr"/>
              <a:endParaRPr lang="fr-FR" sz="1463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E3BB4131-D012-4CD2-BEB1-6C0AB65EDFE7}"/>
                </a:ext>
              </a:extLst>
            </p:cNvPr>
            <p:cNvSpPr txBox="1"/>
            <p:nvPr/>
          </p:nvSpPr>
          <p:spPr>
            <a:xfrm>
              <a:off x="3266661" y="3076666"/>
              <a:ext cx="5665304" cy="20531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463" b="1" dirty="0">
                  <a:latin typeface="21"/>
                </a:rPr>
                <a:t>👉 Appuyer longuement sur l’application</a:t>
              </a:r>
            </a:p>
            <a:p>
              <a:r>
                <a:rPr lang="fr-FR" sz="1463" b="1" dirty="0">
                  <a:latin typeface="21"/>
                </a:rPr>
                <a:t>👉 Déplacer l’application où vous souhaitez la ranger</a:t>
              </a:r>
            </a:p>
            <a:p>
              <a:r>
                <a:rPr lang="fr-FR" sz="1463" b="1" dirty="0">
                  <a:latin typeface="21"/>
                </a:rPr>
                <a:t>👉 Lâcher l’icône quand son emplacement vous convient</a:t>
              </a:r>
            </a:p>
            <a:p>
              <a:endParaRPr lang="fr-FR" sz="1463" b="1" dirty="0">
                <a:latin typeface="21"/>
              </a:endParaRPr>
            </a:p>
            <a:p>
              <a:endParaRPr lang="fr-FR" sz="1463" b="1" dirty="0">
                <a:latin typeface="21"/>
              </a:endParaRPr>
            </a:p>
            <a:p>
              <a:r>
                <a:rPr lang="fr-FR" sz="1463" b="1" dirty="0">
                  <a:latin typeface="21"/>
                </a:rPr>
                <a:t>💡 Vous pouvez la mettre sur la page suivante également</a:t>
              </a:r>
            </a:p>
            <a:p>
              <a:endParaRPr lang="fr-FR" sz="1463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C879B07-7AB4-4C34-A87C-F9951A4E6075}"/>
                </a:ext>
              </a:extLst>
            </p:cNvPr>
            <p:cNvSpPr/>
            <p:nvPr/>
          </p:nvSpPr>
          <p:spPr>
            <a:xfrm>
              <a:off x="2915478" y="2156791"/>
              <a:ext cx="6361044" cy="2922105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468C98EA-9532-3BB0-27CF-6C0A960DF609}"/>
              </a:ext>
            </a:extLst>
          </p:cNvPr>
          <p:cNvSpPr txBox="1"/>
          <p:nvPr/>
        </p:nvSpPr>
        <p:spPr>
          <a:xfrm>
            <a:off x="775472" y="3458507"/>
            <a:ext cx="3704180" cy="767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latin typeface="21"/>
              </a:rPr>
              <a:t>🧐 </a:t>
            </a:r>
            <a:r>
              <a:rPr lang="fr-FR" sz="1463" b="1" dirty="0"/>
              <a:t>« L’espace disponible sur l’appareil est insuffisant »</a:t>
            </a:r>
            <a:endParaRPr lang="fr-FR" sz="1463" dirty="0">
              <a:latin typeface="21"/>
            </a:endParaRPr>
          </a:p>
          <a:p>
            <a:pPr algn="ctr"/>
            <a:endParaRPr lang="fr-FR" sz="1463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F55D217-AABE-7EAC-F2F8-85DA1FA3D192}"/>
              </a:ext>
            </a:extLst>
          </p:cNvPr>
          <p:cNvSpPr txBox="1"/>
          <p:nvPr/>
        </p:nvSpPr>
        <p:spPr>
          <a:xfrm>
            <a:off x="398624" y="4689632"/>
            <a:ext cx="4648810" cy="1668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63" b="1" dirty="0"/>
              <a:t>💡 Ce message signifie que votre téléphone n'a plus assez d'espace (ou de mémoire) pour accueillir une nouvelle application. </a:t>
            </a:r>
          </a:p>
          <a:p>
            <a:pPr algn="ctr"/>
            <a:endParaRPr lang="fr-FR" sz="1463" b="1" dirty="0"/>
          </a:p>
          <a:p>
            <a:pPr algn="ctr"/>
            <a:r>
              <a:rPr lang="fr-FR" sz="1463" b="1" dirty="0"/>
              <a:t>Pour libérer de l'espace de stockage, vous pouvez :</a:t>
            </a:r>
            <a:endParaRPr lang="fr-FR" sz="1463" dirty="0"/>
          </a:p>
          <a:p>
            <a:pPr algn="ctr"/>
            <a:r>
              <a:rPr lang="fr-FR" sz="1463" dirty="0"/>
              <a:t>Supprimer des applications à partir de votre écran d'accueil 📱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624C9A6-D975-5138-B8A6-9B0973C2818C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2723029" y="4105952"/>
            <a:ext cx="0" cy="583680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C0F9FEB8-A1F3-3DE6-8F6E-916B6E3FAAF3}"/>
              </a:ext>
            </a:extLst>
          </p:cNvPr>
          <p:cNvGrpSpPr/>
          <p:nvPr/>
        </p:nvGrpSpPr>
        <p:grpSpPr>
          <a:xfrm>
            <a:off x="5856517" y="4226218"/>
            <a:ext cx="3905383" cy="1626223"/>
            <a:chOff x="2363442" y="2438273"/>
            <a:chExt cx="5173732" cy="2374210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8F324B1-1C19-378A-7633-074562C350EC}"/>
                </a:ext>
              </a:extLst>
            </p:cNvPr>
            <p:cNvSpPr txBox="1"/>
            <p:nvPr/>
          </p:nvSpPr>
          <p:spPr>
            <a:xfrm>
              <a:off x="2368826" y="2452435"/>
              <a:ext cx="5168348" cy="76771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fr-FR" sz="1463" b="1" dirty="0">
                  <a:solidFill>
                    <a:schemeClr val="bg1"/>
                  </a:solidFill>
                  <a:latin typeface="21"/>
                </a:rPr>
                <a:t>💡 Suppression d’application </a:t>
              </a:r>
            </a:p>
            <a:p>
              <a:pPr algn="ctr"/>
              <a:endParaRPr lang="fr-FR" sz="1463" b="1" dirty="0">
                <a:solidFill>
                  <a:schemeClr val="bg1"/>
                </a:solidFill>
                <a:latin typeface="21"/>
              </a:endParaRPr>
            </a:p>
            <a:p>
              <a:pPr algn="ctr"/>
              <a:r>
                <a:rPr lang="fr-FR" sz="1463" b="1" dirty="0">
                  <a:solidFill>
                    <a:schemeClr val="bg1"/>
                  </a:solidFill>
                  <a:latin typeface="21"/>
                </a:rPr>
                <a:t>👇</a:t>
              </a:r>
              <a:endParaRPr lang="fr-FR" sz="1463" dirty="0">
                <a:solidFill>
                  <a:schemeClr val="bg1"/>
                </a:solidFill>
              </a:endParaRP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7AB8E30-32C6-8866-6A9A-71CA7BF0E9B9}"/>
                </a:ext>
              </a:extLst>
            </p:cNvPr>
            <p:cNvSpPr txBox="1"/>
            <p:nvPr/>
          </p:nvSpPr>
          <p:spPr>
            <a:xfrm>
              <a:off x="2368826" y="3403711"/>
              <a:ext cx="5162964" cy="11208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463" b="1" dirty="0">
                  <a:latin typeface="21"/>
                </a:rPr>
                <a:t>👉 Appuyer longuement sur l’application</a:t>
              </a:r>
            </a:p>
            <a:p>
              <a:r>
                <a:rPr lang="fr-FR" sz="1463" b="1" dirty="0">
                  <a:latin typeface="21"/>
                </a:rPr>
                <a:t>👉 Déplacer l’application vers le haut de l’écran</a:t>
              </a:r>
            </a:p>
            <a:p>
              <a:r>
                <a:rPr lang="fr-FR" sz="1463" b="1" dirty="0">
                  <a:latin typeface="21"/>
                </a:rPr>
                <a:t>👉 Choisir « </a:t>
              </a:r>
              <a:r>
                <a:rPr lang="fr-FR" sz="1463" b="1" dirty="0">
                  <a:solidFill>
                    <a:srgbClr val="92D050"/>
                  </a:solidFill>
                  <a:latin typeface="21"/>
                </a:rPr>
                <a:t>désinstaller</a:t>
              </a:r>
              <a:r>
                <a:rPr lang="fr-FR" sz="1463" b="1" dirty="0">
                  <a:latin typeface="21"/>
                </a:rPr>
                <a:t> »</a:t>
              </a:r>
              <a:endParaRPr lang="fr-FR" sz="1463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8DCC3C2-764F-C54C-F5C5-8C5495BB602C}"/>
                </a:ext>
              </a:extLst>
            </p:cNvPr>
            <p:cNvSpPr/>
            <p:nvPr/>
          </p:nvSpPr>
          <p:spPr>
            <a:xfrm>
              <a:off x="2363442" y="2438273"/>
              <a:ext cx="5168348" cy="2374210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6082A57D-9EBA-029F-E608-59E056FDDE61}"/>
              </a:ext>
            </a:extLst>
          </p:cNvPr>
          <p:cNvCxnSpPr/>
          <p:nvPr/>
        </p:nvCxnSpPr>
        <p:spPr>
          <a:xfrm>
            <a:off x="681037" y="3390103"/>
            <a:ext cx="8543925" cy="0"/>
          </a:xfrm>
          <a:prstGeom prst="line">
            <a:avLst/>
          </a:prstGeom>
          <a:ln w="28575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7733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4457</TotalTime>
  <Words>555</Words>
  <Application>Microsoft Office PowerPoint</Application>
  <PresentationFormat>Format A4 (210 x 297 mm)</PresentationFormat>
  <Paragraphs>63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21</vt:lpstr>
      <vt:lpstr>Arial</vt:lpstr>
      <vt:lpstr>Calibri</vt:lpstr>
      <vt:lpstr>Calibri Light</vt:lpstr>
      <vt:lpstr>Quicksand</vt:lpstr>
      <vt:lpstr>Thème Office</vt:lpstr>
      <vt:lpstr>Synthèse</vt:lpstr>
      <vt:lpstr>🔍 Zoom sur les applications</vt:lpstr>
      <vt:lpstr>🔍 Zoom sur les 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de prise en main</dc:title>
  <dc:creator>Conseiller Numérique - Mairie Peyruis</dc:creator>
  <cp:lastModifiedBy>Conseiller Numérique - Mairie Peyruis</cp:lastModifiedBy>
  <cp:revision>24</cp:revision>
  <cp:lastPrinted>2022-01-12T20:09:21Z</cp:lastPrinted>
  <dcterms:created xsi:type="dcterms:W3CDTF">2021-12-15T13:49:53Z</dcterms:created>
  <dcterms:modified xsi:type="dcterms:W3CDTF">2023-01-31T14:08:48Z</dcterms:modified>
</cp:coreProperties>
</file>